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4" r:id="rId2"/>
  </p:sldMasterIdLst>
  <p:notesMasterIdLst>
    <p:notesMasterId r:id="rId10"/>
  </p:notesMasterIdLst>
  <p:handoutMasterIdLst>
    <p:handoutMasterId r:id="rId11"/>
  </p:handoutMasterIdLst>
  <p:sldIdLst>
    <p:sldId id="256" r:id="rId3"/>
    <p:sldId id="279" r:id="rId4"/>
    <p:sldId id="263" r:id="rId5"/>
    <p:sldId id="280" r:id="rId6"/>
    <p:sldId id="282" r:id="rId7"/>
    <p:sldId id="285" r:id="rId8"/>
    <p:sldId id="283" r:id="rId9"/>
  </p:sldIdLst>
  <p:sldSz cx="13004800" cy="9753600"/>
  <p:notesSz cx="7010400" cy="92964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0" i="0" u="none" strike="noStrike" cap="none" spc="0" normalizeH="0" baseline="0">
        <a:ln>
          <a:noFill/>
        </a:ln>
        <a:solidFill>
          <a:srgbClr val="CB2C3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228600" algn="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0" i="0" u="none" strike="noStrike" cap="none" spc="0" normalizeH="0" baseline="0">
        <a:ln>
          <a:noFill/>
        </a:ln>
        <a:solidFill>
          <a:srgbClr val="CB2C3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457200" algn="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0" i="0" u="none" strike="noStrike" cap="none" spc="0" normalizeH="0" baseline="0">
        <a:ln>
          <a:noFill/>
        </a:ln>
        <a:solidFill>
          <a:srgbClr val="CB2C3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685800" algn="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0" i="0" u="none" strike="noStrike" cap="none" spc="0" normalizeH="0" baseline="0">
        <a:ln>
          <a:noFill/>
        </a:ln>
        <a:solidFill>
          <a:srgbClr val="CB2C3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914400" algn="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0" i="0" u="none" strike="noStrike" cap="none" spc="0" normalizeH="0" baseline="0">
        <a:ln>
          <a:noFill/>
        </a:ln>
        <a:solidFill>
          <a:srgbClr val="CB2C3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1143000" algn="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0" i="0" u="none" strike="noStrike" cap="none" spc="0" normalizeH="0" baseline="0">
        <a:ln>
          <a:noFill/>
        </a:ln>
        <a:solidFill>
          <a:srgbClr val="CB2C3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1371600" algn="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0" i="0" u="none" strike="noStrike" cap="none" spc="0" normalizeH="0" baseline="0">
        <a:ln>
          <a:noFill/>
        </a:ln>
        <a:solidFill>
          <a:srgbClr val="CB2C3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1600200" algn="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0" i="0" u="none" strike="noStrike" cap="none" spc="0" normalizeH="0" baseline="0">
        <a:ln>
          <a:noFill/>
        </a:ln>
        <a:solidFill>
          <a:srgbClr val="CB2C3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1828800" algn="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0" i="0" u="none" strike="noStrike" cap="none" spc="0" normalizeH="0" baseline="0">
        <a:ln>
          <a:noFill/>
        </a:ln>
        <a:solidFill>
          <a:srgbClr val="CB2C3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7A49"/>
    <a:srgbClr val="56B7BB"/>
    <a:srgbClr val="FFFFFF"/>
    <a:srgbClr val="160D45"/>
    <a:srgbClr val="CB2C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BBFC77FB-9ED0-4EC9-95AA-A1379042E648}" styleName="">
    <a:tblBg/>
    <a:wholeTbl>
      <a:tcTxStyle b="off" i="off">
        <a:font>
          <a:latin typeface="Roboto Regular"/>
          <a:ea typeface="Roboto Regular"/>
          <a:cs typeface="Roboto Regular"/>
        </a:font>
        <a:srgbClr val="2B405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6AB04"/>
              </a:solidFill>
              <a:prstDash val="solid"/>
              <a:miter lim="400000"/>
            </a:ln>
          </a:top>
          <a:bottom>
            <a:ln w="6350" cap="flat">
              <a:solidFill>
                <a:srgbClr val="F6AB04"/>
              </a:solidFill>
              <a:prstDash val="solid"/>
              <a:miter lim="400000"/>
            </a:ln>
          </a:bottom>
          <a:insideH>
            <a:ln w="6350" cap="flat">
              <a:solidFill>
                <a:srgbClr val="F6AB04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652" autoAdjust="0"/>
  </p:normalViewPr>
  <p:slideViewPr>
    <p:cSldViewPr>
      <p:cViewPr varScale="1">
        <p:scale>
          <a:sx n="52" d="100"/>
          <a:sy n="52" d="100"/>
        </p:scale>
        <p:origin x="-1254" y="-114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416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762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>
              <a:latin typeface="Corbe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35A03BB-0076-4576-B38B-09C5BF042BF3}" type="datetimeFigureOut">
              <a:rPr lang="en-US" smtClean="0">
                <a:latin typeface="Corbel"/>
              </a:rPr>
              <a:t>2/8/2017</a:t>
            </a:fld>
            <a:endParaRPr lang="en-US" dirty="0">
              <a:latin typeface="Corbe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>
              <a:latin typeface="Corbe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58B3E8-AF27-4FF9-B100-7EA3ACC33666}" type="slidenum">
              <a:rPr lang="en-US" smtClean="0">
                <a:latin typeface="Corbel"/>
              </a:rPr>
              <a:t>‹#›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330559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  <p:sp>
        <p:nvSpPr>
          <p:cNvPr id="74" name="Shape 74"/>
          <p:cNvSpPr>
            <a:spLocks noGrp="1"/>
          </p:cNvSpPr>
          <p:nvPr>
            <p:ph type="body" sz="quarter" idx="1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746259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&amp; Subtitle cop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-23389" y="6701890"/>
            <a:ext cx="13051578" cy="305534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4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7" name="Shape 27"/>
          <p:cNvSpPr>
            <a:spLocks noGrp="1"/>
          </p:cNvSpPr>
          <p:nvPr>
            <p:ph type="body" sz="quarter" idx="13"/>
          </p:nvPr>
        </p:nvSpPr>
        <p:spPr>
          <a:xfrm>
            <a:off x="6833947" y="6936529"/>
            <a:ext cx="5466252" cy="471924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76200" indent="0" algn="r">
              <a:lnSpc>
                <a:spcPct val="100000"/>
              </a:lnSpc>
              <a:buClrTx/>
              <a:buSzTx/>
              <a:buNone/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30" name="Shape 3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 hasCustomPrompt="1"/>
          </p:nvPr>
        </p:nvSpPr>
        <p:spPr>
          <a:xfrm>
            <a:off x="557784" y="228600"/>
            <a:ext cx="11099800" cy="1524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 baseline="0">
                <a:solidFill>
                  <a:schemeClr val="accent1"/>
                </a:solidFill>
              </a:defRPr>
            </a:lvl1pPr>
          </a:lstStyle>
          <a:p>
            <a:r>
              <a:rPr dirty="0"/>
              <a:t>Title </a:t>
            </a:r>
            <a:r>
              <a:rPr dirty="0" smtClean="0"/>
              <a:t>Text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Second Row</a:t>
            </a:r>
            <a:endParaRPr dirty="0"/>
          </a:p>
        </p:txBody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xfrm>
            <a:off x="557784" y="1972222"/>
            <a:ext cx="11099800" cy="6104978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1_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557784" y="228600"/>
            <a:ext cx="11099800" cy="11221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/>
            </a:lvl1pPr>
          </a:lstStyle>
          <a:p>
            <a:r>
              <a:rPr dirty="0"/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xfrm>
            <a:off x="557784" y="1515022"/>
            <a:ext cx="11099800" cy="610497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Rectangle 1"/>
          <p:cNvSpPr/>
          <p:nvPr userDrawn="1"/>
        </p:nvSpPr>
        <p:spPr>
          <a:xfrm>
            <a:off x="0" y="8305800"/>
            <a:ext cx="13004800" cy="152400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FFFFFF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66463796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Subtitle cop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-23389" y="-19748"/>
            <a:ext cx="13051578" cy="686202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400">
                <a:solidFill>
                  <a:srgbClr val="FBBD19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-23389" y="6701890"/>
            <a:ext cx="13051578" cy="305534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4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7" name="Shape 27"/>
          <p:cNvSpPr>
            <a:spLocks noGrp="1"/>
          </p:cNvSpPr>
          <p:nvPr>
            <p:ph type="body" sz="quarter" idx="13"/>
          </p:nvPr>
        </p:nvSpPr>
        <p:spPr>
          <a:xfrm>
            <a:off x="6833947" y="6936529"/>
            <a:ext cx="5466252" cy="471924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76200" indent="0" algn="r">
              <a:lnSpc>
                <a:spcPct val="100000"/>
              </a:lnSpc>
              <a:buClrTx/>
              <a:buSzTx/>
              <a:buNone/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30" name="Shape 3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700845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Title &amp; Subtitle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-23389" y="6701890"/>
            <a:ext cx="13051578" cy="305534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4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8" name="Shape 38"/>
          <p:cNvSpPr>
            <a:spLocks noGrp="1"/>
          </p:cNvSpPr>
          <p:nvPr>
            <p:ph type="body" sz="quarter" idx="13"/>
          </p:nvPr>
        </p:nvSpPr>
        <p:spPr>
          <a:xfrm>
            <a:off x="1958695" y="5600605"/>
            <a:ext cx="10464801" cy="1422401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00000"/>
              </a:lnSpc>
              <a:buClrTx/>
              <a:buSzTx/>
              <a:buNone/>
              <a:defRPr sz="6000">
                <a:solidFill>
                  <a:schemeClr val="accent1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quarter" idx="14"/>
          </p:nvPr>
        </p:nvSpPr>
        <p:spPr>
          <a:xfrm>
            <a:off x="6139781" y="6954499"/>
            <a:ext cx="6283715" cy="1422401"/>
          </a:xfrm>
          <a:prstGeom prst="rect">
            <a:avLst/>
          </a:prstGeom>
        </p:spPr>
        <p:txBody>
          <a:bodyPr/>
          <a:lstStyle>
            <a:lvl1pPr marL="0" marR="56388" indent="0" algn="r" defTabSz="432308">
              <a:lnSpc>
                <a:spcPct val="100000"/>
              </a:lnSpc>
              <a:buClrTx/>
              <a:buSzTx/>
              <a:buNone/>
              <a:defRPr sz="1776">
                <a:solidFill>
                  <a:schemeClr val="bg1"/>
                </a:solidFill>
              </a:defRPr>
            </a:lvl1pPr>
            <a:lvl2pPr marL="0" marR="56388" indent="169163" algn="r" defTabSz="432308">
              <a:lnSpc>
                <a:spcPct val="100000"/>
              </a:lnSpc>
              <a:buClrTx/>
              <a:buSzTx/>
              <a:buNone/>
              <a:defRPr sz="1776">
                <a:solidFill>
                  <a:schemeClr val="bg1"/>
                </a:solidFill>
              </a:defRPr>
            </a:lvl2pPr>
            <a:lvl3pPr marL="0" marR="56388" indent="338327" algn="r" defTabSz="432308">
              <a:lnSpc>
                <a:spcPct val="100000"/>
              </a:lnSpc>
              <a:buClrTx/>
              <a:buSzTx/>
              <a:buNone/>
              <a:defRPr sz="1776">
                <a:solidFill>
                  <a:schemeClr val="bg1"/>
                </a:solidFill>
              </a:defRPr>
            </a:lvl3pPr>
            <a:lvl4pPr marL="0" marR="56388" indent="507491" algn="r" defTabSz="432308">
              <a:lnSpc>
                <a:spcPct val="100000"/>
              </a:lnSpc>
              <a:buClrTx/>
              <a:buSzTx/>
              <a:buNone/>
              <a:defRPr sz="1776">
                <a:solidFill>
                  <a:schemeClr val="bg1"/>
                </a:solidFill>
              </a:defRPr>
            </a:lvl4pPr>
            <a:lvl5pPr marL="0" marR="56388" indent="676655" algn="r" defTabSz="432308">
              <a:lnSpc>
                <a:spcPct val="100000"/>
              </a:lnSpc>
              <a:buClrTx/>
              <a:buSzTx/>
              <a:buNone/>
              <a:defRPr sz="1776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911102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 hasCustomPrompt="1"/>
          </p:nvPr>
        </p:nvSpPr>
        <p:spPr>
          <a:xfrm>
            <a:off x="557784" y="228600"/>
            <a:ext cx="11099800" cy="1524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 baseline="0"/>
            </a:lvl1pPr>
          </a:lstStyle>
          <a:p>
            <a:r>
              <a:rPr dirty="0"/>
              <a:t>Title </a:t>
            </a:r>
            <a:r>
              <a:rPr dirty="0" smtClean="0"/>
              <a:t>Text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Second Row</a:t>
            </a:r>
            <a:endParaRPr dirty="0"/>
          </a:p>
        </p:txBody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xfrm>
            <a:off x="557784" y="1972222"/>
            <a:ext cx="11099800" cy="6104978"/>
          </a:xfrm>
          <a:prstGeom prst="rect">
            <a:avLst/>
          </a:prstGeom>
        </p:spPr>
        <p:txBody>
          <a:bodyPr/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" name="Shape 4"/>
          <p:cNvSpPr/>
          <p:nvPr userDrawn="1"/>
        </p:nvSpPr>
        <p:spPr>
          <a:xfrm>
            <a:off x="-23389" y="8383530"/>
            <a:ext cx="13051578" cy="1389818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4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97407504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1_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557784" y="228600"/>
            <a:ext cx="11099800" cy="11221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/>
            </a:lvl1pPr>
          </a:lstStyle>
          <a:p>
            <a:r>
              <a:rPr dirty="0"/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xfrm>
            <a:off x="557784" y="1515022"/>
            <a:ext cx="11099800" cy="610497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Rectangle 1"/>
          <p:cNvSpPr/>
          <p:nvPr userDrawn="1"/>
        </p:nvSpPr>
        <p:spPr>
          <a:xfrm>
            <a:off x="0" y="8305800"/>
            <a:ext cx="13004800" cy="152400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FFFFFF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6181183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2_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557784" y="228600"/>
            <a:ext cx="11099800" cy="11221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/>
            </a:lvl1pPr>
          </a:lstStyle>
          <a:p>
            <a:r>
              <a:rPr dirty="0"/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xfrm>
            <a:off x="557784" y="1515022"/>
            <a:ext cx="11099800" cy="610497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4221194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557784" y="228600"/>
            <a:ext cx="11099800" cy="112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557784" y="1591222"/>
            <a:ext cx="11099800" cy="61049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" name="Shape 4"/>
          <p:cNvSpPr/>
          <p:nvPr/>
        </p:nvSpPr>
        <p:spPr>
          <a:xfrm>
            <a:off x="-23389" y="8383530"/>
            <a:ext cx="13051578" cy="1389818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4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8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</p:sldLayoutIdLst>
  <p:transition spd="med"/>
  <p:txStyles>
    <p:title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1" i="0" u="none" strike="noStrike" cap="none" spc="0" baseline="0">
          <a:ln>
            <a:noFill/>
          </a:ln>
          <a:solidFill>
            <a:schemeClr val="accent1"/>
          </a:solidFill>
          <a:uFillTx/>
          <a:latin typeface="Corbel"/>
          <a:ea typeface="Corbel"/>
          <a:cs typeface="Corbel"/>
          <a:sym typeface="Calibri"/>
        </a:defRPr>
      </a:lvl1pPr>
      <a:lvl2pPr marL="0" marR="0" indent="228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457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685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9144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11430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1371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600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1828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2963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chemeClr val="accent1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Corbel"/>
          <a:ea typeface="Corbel"/>
          <a:cs typeface="Corbel"/>
          <a:sym typeface="Calibri"/>
        </a:defRPr>
      </a:lvl1pPr>
      <a:lvl2pPr marL="7408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chemeClr val="accent1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Corbel"/>
          <a:ea typeface="Corbel"/>
          <a:cs typeface="Corbel"/>
          <a:sym typeface="Calibri"/>
        </a:defRPr>
      </a:lvl2pPr>
      <a:lvl3pPr marL="11853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chemeClr val="accent1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Corbel"/>
          <a:ea typeface="Corbel"/>
          <a:cs typeface="Corbel"/>
          <a:sym typeface="Calibri"/>
        </a:defRPr>
      </a:lvl3pPr>
      <a:lvl4pPr marL="16298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chemeClr val="accent1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Corbel"/>
          <a:ea typeface="Corbel"/>
          <a:cs typeface="Corbel"/>
          <a:sym typeface="Calibri"/>
        </a:defRPr>
      </a:lvl4pPr>
      <a:lvl5pPr marL="20743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chemeClr val="accent1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Corbel"/>
          <a:ea typeface="Corbel"/>
          <a:cs typeface="Corbel"/>
          <a:sym typeface="Calibri"/>
        </a:defRPr>
      </a:lvl5pPr>
      <a:lvl6pPr marL="25188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rgbClr val="CB2C30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+mn-lt"/>
          <a:ea typeface="+mn-ea"/>
          <a:cs typeface="+mn-cs"/>
          <a:sym typeface="Calibri"/>
        </a:defRPr>
      </a:lvl6pPr>
      <a:lvl7pPr marL="29633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rgbClr val="CB2C30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+mn-lt"/>
          <a:ea typeface="+mn-ea"/>
          <a:cs typeface="+mn-cs"/>
          <a:sym typeface="Calibri"/>
        </a:defRPr>
      </a:lvl7pPr>
      <a:lvl8pPr marL="34078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rgbClr val="CB2C30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+mn-lt"/>
          <a:ea typeface="+mn-ea"/>
          <a:cs typeface="+mn-cs"/>
          <a:sym typeface="Calibri"/>
        </a:defRPr>
      </a:lvl8pPr>
      <a:lvl9pPr marL="38523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rgbClr val="CB2C30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557784" y="228600"/>
            <a:ext cx="11099800" cy="112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557784" y="1591222"/>
            <a:ext cx="11099800" cy="61049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" name="Shape 4"/>
          <p:cNvSpPr/>
          <p:nvPr/>
        </p:nvSpPr>
        <p:spPr>
          <a:xfrm>
            <a:off x="-23389" y="9078438"/>
            <a:ext cx="13051578" cy="694909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4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8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29786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</p:sldLayoutIdLst>
  <p:transition spd="med"/>
  <p:txStyles>
    <p:title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1" i="0" u="none" strike="noStrike" cap="none" spc="0" baseline="0">
          <a:ln>
            <a:noFill/>
          </a:ln>
          <a:solidFill>
            <a:schemeClr val="accent1"/>
          </a:solidFill>
          <a:uFillTx/>
          <a:latin typeface="Corbel"/>
          <a:ea typeface="Corbel"/>
          <a:cs typeface="Corbel"/>
          <a:sym typeface="Calibri"/>
        </a:defRPr>
      </a:lvl1pPr>
      <a:lvl2pPr marL="0" marR="0" indent="228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457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685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9144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11430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1371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600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1828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2963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chemeClr val="accent1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Corbel"/>
          <a:ea typeface="Corbel"/>
          <a:cs typeface="Corbel"/>
          <a:sym typeface="Calibri"/>
        </a:defRPr>
      </a:lvl1pPr>
      <a:lvl2pPr marL="7408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chemeClr val="accent1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Corbel"/>
          <a:ea typeface="Corbel"/>
          <a:cs typeface="Corbel"/>
          <a:sym typeface="Calibri"/>
        </a:defRPr>
      </a:lvl2pPr>
      <a:lvl3pPr marL="11853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chemeClr val="accent1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Corbel"/>
          <a:ea typeface="Corbel"/>
          <a:cs typeface="Corbel"/>
          <a:sym typeface="Calibri"/>
        </a:defRPr>
      </a:lvl3pPr>
      <a:lvl4pPr marL="16298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chemeClr val="accent1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Corbel"/>
          <a:ea typeface="Corbel"/>
          <a:cs typeface="Corbel"/>
          <a:sym typeface="Calibri"/>
        </a:defRPr>
      </a:lvl4pPr>
      <a:lvl5pPr marL="20743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chemeClr val="accent1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Corbel"/>
          <a:ea typeface="Corbel"/>
          <a:cs typeface="Corbel"/>
          <a:sym typeface="Calibri"/>
        </a:defRPr>
      </a:lvl5pPr>
      <a:lvl6pPr marL="25188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rgbClr val="CB2C30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+mn-lt"/>
          <a:ea typeface="+mn-ea"/>
          <a:cs typeface="+mn-cs"/>
          <a:sym typeface="Calibri"/>
        </a:defRPr>
      </a:lvl6pPr>
      <a:lvl7pPr marL="29633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rgbClr val="CB2C30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+mn-lt"/>
          <a:ea typeface="+mn-ea"/>
          <a:cs typeface="+mn-cs"/>
          <a:sym typeface="Calibri"/>
        </a:defRPr>
      </a:lvl7pPr>
      <a:lvl8pPr marL="34078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rgbClr val="CB2C30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+mn-lt"/>
          <a:ea typeface="+mn-ea"/>
          <a:cs typeface="+mn-cs"/>
          <a:sym typeface="Calibri"/>
        </a:defRPr>
      </a:lvl8pPr>
      <a:lvl9pPr marL="38523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rgbClr val="CB2C30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erofpossibility.org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/>
          </p:cNvSpPr>
          <p:nvPr>
            <p:ph type="body" idx="4294967295"/>
          </p:nvPr>
        </p:nvSpPr>
        <p:spPr>
          <a:xfrm>
            <a:off x="342872" y="4267200"/>
            <a:ext cx="12661927" cy="21073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00000"/>
              </a:lnSpc>
              <a:buClrTx/>
              <a:buSzTx/>
              <a:buNone/>
              <a:defRPr sz="6000">
                <a:solidFill>
                  <a:srgbClr val="160D45"/>
                </a:solidFill>
              </a:defRPr>
            </a:pPr>
            <a:r>
              <a:rPr lang="en-US" sz="3000" dirty="0">
                <a:solidFill>
                  <a:srgbClr val="FD7A49"/>
                </a:solidFill>
                <a:latin typeface="Corbel"/>
                <a:cs typeface="Corbel"/>
              </a:rPr>
              <a:t>The Moment to Explore Strategic Partnerships: </a:t>
            </a:r>
            <a:r>
              <a:rPr lang="en-US" sz="4800" b="1" dirty="0" smtClean="0">
                <a:solidFill>
                  <a:srgbClr val="FD7A49"/>
                </a:solidFill>
                <a:latin typeface="Corbel"/>
                <a:cs typeface="Corbel"/>
              </a:rPr>
              <a:t/>
            </a:r>
            <a:br>
              <a:rPr lang="en-US" sz="4800" b="1" dirty="0" smtClean="0">
                <a:solidFill>
                  <a:srgbClr val="FD7A49"/>
                </a:solidFill>
                <a:latin typeface="Corbel"/>
                <a:cs typeface="Corbel"/>
              </a:rPr>
            </a:br>
            <a:r>
              <a:rPr lang="en-US" sz="13000" dirty="0" smtClean="0">
                <a:solidFill>
                  <a:srgbClr val="FD7A49"/>
                </a:solidFill>
                <a:latin typeface="Corbel"/>
                <a:cs typeface="Corbel"/>
              </a:rPr>
              <a:t>Starting a Nonprofit</a:t>
            </a:r>
            <a:endParaRPr sz="13000" dirty="0">
              <a:solidFill>
                <a:srgbClr val="FD7A49"/>
              </a:solidFill>
              <a:latin typeface="Corbel"/>
              <a:cs typeface="Corbel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82600" y="8077200"/>
            <a:ext cx="7626828" cy="1234482"/>
            <a:chOff x="482600" y="8250978"/>
            <a:chExt cx="6553200" cy="106070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600" y="8250978"/>
              <a:ext cx="4940299" cy="997415"/>
            </a:xfrm>
            <a:prstGeom prst="rect">
              <a:avLst/>
            </a:prstGeom>
          </p:spPr>
        </p:pic>
        <p:pic>
          <p:nvPicPr>
            <p:cNvPr id="4" name="Picture 3" descr="tagline-reverse-oneline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5600" y="9067800"/>
              <a:ext cx="5410200" cy="243882"/>
            </a:xfrm>
            <a:prstGeom prst="rect">
              <a:avLst/>
            </a:prstGeom>
          </p:spPr>
        </p:pic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842" y="614930"/>
            <a:ext cx="1366270" cy="136627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/>
          </p:cNvSpPr>
          <p:nvPr>
            <p:ph type="title"/>
          </p:nvPr>
        </p:nvSpPr>
        <p:spPr>
          <a:xfrm>
            <a:off x="557784" y="228600"/>
            <a:ext cx="11099800" cy="1676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7000" b="0" dirty="0" smtClean="0">
                <a:solidFill>
                  <a:schemeClr val="accent1"/>
                </a:solidFill>
                <a:latin typeface="Corbel"/>
                <a:cs typeface="Corbel"/>
              </a:rPr>
              <a:t>Why now?</a:t>
            </a:r>
            <a:endParaRPr lang="en-US" sz="7000" b="0" dirty="0">
              <a:solidFill>
                <a:schemeClr val="accent1"/>
              </a:solidFill>
              <a:latin typeface="Corbel"/>
              <a:cs typeface="Corbel"/>
            </a:endParaRPr>
          </a:p>
        </p:txBody>
      </p:sp>
      <p:sp>
        <p:nvSpPr>
          <p:cNvPr id="110" name="Shape 110"/>
          <p:cNvSpPr>
            <a:spLocks noGrp="1"/>
          </p:cNvSpPr>
          <p:nvPr>
            <p:ph type="body" idx="1"/>
          </p:nvPr>
        </p:nvSpPr>
        <p:spPr>
          <a:xfrm>
            <a:off x="557784" y="1780823"/>
            <a:ext cx="5411216" cy="168537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>
                <a:schemeClr val="accent1"/>
              </a:buClr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Starting a new nonprofit is a major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endeavor that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shouldn’t be taken lightly. </a:t>
            </a:r>
            <a:endParaRPr lang="en-US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6400" y="4376053"/>
            <a:ext cx="12115800" cy="14414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>
              <a:spcAft>
                <a:spcPts val="1800"/>
              </a:spcAft>
              <a:buClr>
                <a:schemeClr val="accent1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Corbel"/>
                <a:cs typeface="Corbel"/>
              </a:rPr>
              <a:t>Partnering</a:t>
            </a:r>
            <a:r>
              <a:rPr lang="en-US" sz="2400" b="1" dirty="0" smtClean="0">
                <a:solidFill>
                  <a:schemeClr val="bg1"/>
                </a:solidFill>
                <a:latin typeface="Corbel"/>
                <a:cs typeface="Corbel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Corbel"/>
                <a:cs typeface="Corbel"/>
              </a:rPr>
              <a:t>will </a:t>
            </a:r>
            <a:r>
              <a:rPr lang="en-US" sz="2400" b="1" dirty="0" smtClean="0">
                <a:solidFill>
                  <a:schemeClr val="bg1"/>
                </a:solidFill>
                <a:latin typeface="Corbel"/>
                <a:cs typeface="Corbel"/>
              </a:rPr>
              <a:t>enable </a:t>
            </a:r>
            <a:r>
              <a:rPr lang="en-US" sz="2400" b="1" dirty="0" smtClean="0">
                <a:solidFill>
                  <a:schemeClr val="bg1"/>
                </a:solidFill>
                <a:latin typeface="Corbel"/>
                <a:cs typeface="Corbel"/>
              </a:rPr>
              <a:t>us to build </a:t>
            </a:r>
            <a:r>
              <a:rPr lang="en-US" sz="2400" b="1" dirty="0">
                <a:solidFill>
                  <a:schemeClr val="bg1"/>
                </a:solidFill>
                <a:latin typeface="Corbel"/>
                <a:cs typeface="Corbel"/>
              </a:rPr>
              <a:t>on the existing resources, capacity, and expertise of that organization, </a:t>
            </a:r>
            <a:r>
              <a:rPr lang="en-US" sz="2400" b="1" dirty="0" smtClean="0">
                <a:solidFill>
                  <a:schemeClr val="bg1"/>
                </a:solidFill>
                <a:latin typeface="Corbel"/>
                <a:cs typeface="Corbel"/>
              </a:rPr>
              <a:t>as well as </a:t>
            </a:r>
            <a:r>
              <a:rPr lang="en-US" sz="2400" b="1" dirty="0" smtClean="0">
                <a:solidFill>
                  <a:schemeClr val="bg1"/>
                </a:solidFill>
                <a:latin typeface="Corbel"/>
                <a:cs typeface="Corbel"/>
              </a:rPr>
              <a:t>ensure </a:t>
            </a:r>
            <a:r>
              <a:rPr lang="en-US" sz="2400" b="1" dirty="0">
                <a:solidFill>
                  <a:schemeClr val="bg1"/>
                </a:solidFill>
                <a:latin typeface="Corbel"/>
                <a:cs typeface="Corbel"/>
              </a:rPr>
              <a:t>that </a:t>
            </a:r>
            <a:r>
              <a:rPr lang="en-US" sz="2400" b="1" dirty="0" smtClean="0">
                <a:solidFill>
                  <a:schemeClr val="bg1"/>
                </a:solidFill>
                <a:latin typeface="Corbel"/>
                <a:cs typeface="Corbel"/>
              </a:rPr>
              <a:t>we’re </a:t>
            </a:r>
            <a:r>
              <a:rPr lang="en-US" sz="2400" b="1" dirty="0">
                <a:solidFill>
                  <a:schemeClr val="bg1"/>
                </a:solidFill>
                <a:latin typeface="Corbel"/>
                <a:cs typeface="Corbel"/>
              </a:rPr>
              <a:t>following </a:t>
            </a:r>
            <a:r>
              <a:rPr lang="en-US" sz="2400" b="1" dirty="0" smtClean="0">
                <a:solidFill>
                  <a:schemeClr val="bg1"/>
                </a:solidFill>
                <a:latin typeface="Corbel"/>
                <a:cs typeface="Corbel"/>
              </a:rPr>
              <a:t>our </a:t>
            </a:r>
            <a:r>
              <a:rPr lang="en-US" sz="2400" b="1" dirty="0">
                <a:solidFill>
                  <a:schemeClr val="bg1"/>
                </a:solidFill>
                <a:latin typeface="Corbel"/>
                <a:cs typeface="Corbel"/>
              </a:rPr>
              <a:t>passion in a way that strengthens – rather than competes with – organizations that are already doing similarly important work.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635000" y="1600200"/>
            <a:ext cx="11734800" cy="0"/>
          </a:xfrm>
          <a:prstGeom prst="line">
            <a:avLst/>
          </a:prstGeom>
          <a:noFill/>
          <a:ln w="50800" cap="flat">
            <a:solidFill>
              <a:srgbClr val="56B7BB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" name="TextBox 16"/>
          <p:cNvSpPr txBox="1"/>
          <p:nvPr/>
        </p:nvSpPr>
        <p:spPr>
          <a:xfrm>
            <a:off x="6883400" y="6002139"/>
            <a:ext cx="5562600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6000" b="0" i="0" u="none" strike="noStrike" cap="none" spc="0" normalizeH="0" baseline="0" dirty="0">
              <a:ln>
                <a:noFill/>
              </a:ln>
              <a:solidFill>
                <a:srgbClr val="CB2C3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78000" y="6475512"/>
            <a:ext cx="10744200" cy="16414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>
              <a:defRPr sz="2000">
                <a:solidFill>
                  <a:srgbClr val="FFFFFF"/>
                </a:solidFill>
              </a:defRPr>
            </a:pPr>
            <a:r>
              <a:rPr lang="en-US" sz="2000" i="1" u="sng" dirty="0" smtClean="0">
                <a:solidFill>
                  <a:srgbClr val="FD7A49"/>
                </a:solidFill>
                <a:latin typeface="Corbel"/>
                <a:cs typeface="Corbel"/>
              </a:rPr>
              <a:t>Strategic alliances and restructuring:</a:t>
            </a:r>
            <a:r>
              <a:rPr lang="en-US" sz="2000" dirty="0" smtClean="0">
                <a:solidFill>
                  <a:srgbClr val="FD7A49"/>
                </a:solidFill>
                <a:latin typeface="Corbel"/>
                <a:cs typeface="Corbel"/>
              </a:rPr>
              <a:t> </a:t>
            </a:r>
            <a:r>
              <a:rPr lang="en-US" sz="2000" dirty="0" smtClean="0">
                <a:solidFill>
                  <a:srgbClr val="56B7BB"/>
                </a:solidFill>
                <a:latin typeface="Corbel"/>
                <a:cs typeface="Corbel"/>
              </a:rPr>
              <a:t>A </a:t>
            </a:r>
            <a:r>
              <a:rPr lang="en-US" sz="2000" dirty="0">
                <a:solidFill>
                  <a:srgbClr val="56B7BB"/>
                </a:solidFill>
                <a:latin typeface="Corbel"/>
                <a:cs typeface="Corbel"/>
              </a:rPr>
              <a:t>broad continuum of long-term, organizational collaborations designed to leverage the strengths and capacities of two or more </a:t>
            </a:r>
            <a:r>
              <a:rPr lang="en-US" sz="2000" dirty="0" smtClean="0">
                <a:solidFill>
                  <a:srgbClr val="56B7BB"/>
                </a:solidFill>
                <a:latin typeface="Corbel"/>
                <a:cs typeface="Corbel"/>
              </a:rPr>
              <a:t>organizations; could </a:t>
            </a:r>
            <a:r>
              <a:rPr lang="en-US" sz="2000" dirty="0">
                <a:solidFill>
                  <a:srgbClr val="56B7BB"/>
                </a:solidFill>
                <a:latin typeface="Corbel"/>
                <a:cs typeface="Corbel"/>
              </a:rPr>
              <a:t>include joint programs, parent-subsidiary structures, fiscal sponsorships, asset transfers, joint ventures, administrative or back office consolidations, mergers, or other intentional structures for collaboration.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95042" y="1676400"/>
            <a:ext cx="5979558" cy="20969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57200" indent="-457200" algn="l">
              <a:lnSpc>
                <a:spcPct val="90000"/>
              </a:lnSpc>
              <a:buClr>
                <a:schemeClr val="accent1"/>
              </a:buClr>
              <a:buFont typeface="Arial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  <a:cs typeface="Corbel"/>
              </a:rPr>
              <a:t>Before </a:t>
            </a:r>
            <a:r>
              <a:rPr lang="en-US" sz="2400" dirty="0" smtClean="0">
                <a:solidFill>
                  <a:schemeClr val="bg1"/>
                </a:solidFill>
                <a:latin typeface="Corbel"/>
                <a:cs typeface="Corbel"/>
              </a:rPr>
              <a:t>we assume </a:t>
            </a:r>
            <a:r>
              <a:rPr lang="en-US" sz="2400" dirty="0">
                <a:solidFill>
                  <a:schemeClr val="bg1"/>
                </a:solidFill>
                <a:latin typeface="Corbel"/>
                <a:cs typeface="Corbel"/>
              </a:rPr>
              <a:t>that a new </a:t>
            </a:r>
            <a:r>
              <a:rPr lang="en-US" sz="2400" dirty="0" smtClean="0">
                <a:solidFill>
                  <a:schemeClr val="bg1"/>
                </a:solidFill>
                <a:latin typeface="Corbel"/>
                <a:cs typeface="Corbel"/>
              </a:rPr>
              <a:t>organization </a:t>
            </a:r>
            <a:r>
              <a:rPr lang="en-US" sz="2400" dirty="0">
                <a:solidFill>
                  <a:schemeClr val="bg1"/>
                </a:solidFill>
                <a:latin typeface="Corbel"/>
                <a:cs typeface="Corbel"/>
              </a:rPr>
              <a:t>is the best way to get a great idea or program off the ground, </a:t>
            </a:r>
            <a:r>
              <a:rPr lang="en-US" sz="2400" dirty="0" smtClean="0">
                <a:solidFill>
                  <a:schemeClr val="bg1"/>
                </a:solidFill>
                <a:latin typeface="Corbel"/>
                <a:cs typeface="Corbel"/>
              </a:rPr>
              <a:t>how might we be </a:t>
            </a:r>
            <a:r>
              <a:rPr lang="en-US" sz="2400" dirty="0">
                <a:solidFill>
                  <a:schemeClr val="bg1"/>
                </a:solidFill>
                <a:latin typeface="Corbel"/>
                <a:cs typeface="Corbel"/>
              </a:rPr>
              <a:t>able to partner with an existing </a:t>
            </a:r>
            <a:r>
              <a:rPr lang="en-US" sz="2400" dirty="0" smtClean="0">
                <a:solidFill>
                  <a:schemeClr val="bg1"/>
                </a:solidFill>
                <a:latin typeface="Corbel"/>
                <a:cs typeface="Corbel"/>
              </a:rPr>
              <a:t>organization through a </a:t>
            </a:r>
            <a:r>
              <a:rPr lang="en-US" sz="2400" u="sng" dirty="0" smtClean="0">
                <a:solidFill>
                  <a:schemeClr val="accent1"/>
                </a:solidFill>
                <a:latin typeface="Corbel"/>
                <a:cs typeface="Corbel"/>
              </a:rPr>
              <a:t>strategic alliance or restructuring</a:t>
            </a:r>
            <a:r>
              <a:rPr lang="en-US" sz="2400" dirty="0" smtClean="0">
                <a:solidFill>
                  <a:schemeClr val="bg1"/>
                </a:solidFill>
                <a:latin typeface="Corbel"/>
                <a:cs typeface="Corbel"/>
              </a:rPr>
              <a:t>? </a:t>
            </a:r>
            <a:endParaRPr lang="en-US" sz="2400" dirty="0">
              <a:solidFill>
                <a:schemeClr val="bg1"/>
              </a:solidFill>
              <a:latin typeface="Corbel"/>
              <a:cs typeface="Corbe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35000" y="3886200"/>
            <a:ext cx="11734800" cy="0"/>
          </a:xfrm>
          <a:prstGeom prst="line">
            <a:avLst/>
          </a:prstGeom>
          <a:noFill/>
          <a:ln w="50800" cap="flat">
            <a:solidFill>
              <a:srgbClr val="56B7BB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" name="Oval 2"/>
          <p:cNvSpPr/>
          <p:nvPr/>
        </p:nvSpPr>
        <p:spPr>
          <a:xfrm>
            <a:off x="5816600" y="3352800"/>
            <a:ext cx="1066800" cy="1066800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pic>
        <p:nvPicPr>
          <p:cNvPr id="11" name="Picture 10" descr="arrow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69000" y="3505200"/>
            <a:ext cx="743712" cy="743712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635000" y="6096000"/>
            <a:ext cx="11734800" cy="0"/>
          </a:xfrm>
          <a:prstGeom prst="line">
            <a:avLst/>
          </a:prstGeom>
          <a:noFill/>
          <a:ln w="50800" cap="flat">
            <a:solidFill>
              <a:srgbClr val="56B7BB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" name="Oval 14"/>
          <p:cNvSpPr/>
          <p:nvPr/>
        </p:nvSpPr>
        <p:spPr>
          <a:xfrm>
            <a:off x="5816600" y="5562600"/>
            <a:ext cx="1066800" cy="1066800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pic>
        <p:nvPicPr>
          <p:cNvPr id="16" name="Picture 15" descr="arrow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69000" y="5715000"/>
            <a:ext cx="743712" cy="743712"/>
          </a:xfrm>
          <a:prstGeom prst="rect">
            <a:avLst/>
          </a:prstGeom>
        </p:spPr>
      </p:pic>
      <p:pic>
        <p:nvPicPr>
          <p:cNvPr id="5" name="Picture 4" descr="define-icon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" y="6705600"/>
            <a:ext cx="1014984" cy="101498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8686800"/>
            <a:ext cx="3810000" cy="769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3938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/>
          </p:cNvSpPr>
          <p:nvPr>
            <p:ph type="title"/>
          </p:nvPr>
        </p:nvSpPr>
        <p:spPr>
          <a:xfrm>
            <a:off x="557784" y="228600"/>
            <a:ext cx="12447016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4400" b="0" dirty="0" smtClean="0"/>
              <a:t>Would we be meeting an unmet need?</a:t>
            </a:r>
            <a:endParaRPr lang="en-US" sz="4400" b="0" dirty="0"/>
          </a:p>
        </p:txBody>
      </p:sp>
      <p:sp>
        <p:nvSpPr>
          <p:cNvPr id="110" name="Shape 110"/>
          <p:cNvSpPr>
            <a:spLocks noGrp="1"/>
          </p:cNvSpPr>
          <p:nvPr>
            <p:ph type="body" idx="1"/>
          </p:nvPr>
        </p:nvSpPr>
        <p:spPr>
          <a:xfrm>
            <a:off x="558800" y="2590800"/>
            <a:ext cx="11812016" cy="68580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2400"/>
              </a:spcAft>
            </a:pPr>
            <a:r>
              <a:rPr lang="en-US" sz="2600" dirty="0" smtClean="0"/>
              <a:t>What </a:t>
            </a:r>
            <a:r>
              <a:rPr lang="en-US" sz="2600" dirty="0"/>
              <a:t>would be our core purpose? What problem are we trying to solve or new reality are we trying to create? </a:t>
            </a:r>
          </a:p>
          <a:p>
            <a:pPr>
              <a:lnSpc>
                <a:spcPct val="100000"/>
              </a:lnSpc>
              <a:spcAft>
                <a:spcPts val="2400"/>
              </a:spcAft>
            </a:pPr>
            <a:r>
              <a:rPr lang="en-US" sz="2600" dirty="0" smtClean="0"/>
              <a:t>What </a:t>
            </a:r>
            <a:r>
              <a:rPr lang="en-US" sz="2600" dirty="0"/>
              <a:t>would be our unique value? Do we understand the landscape well enough to have confidence that we’re bringing something new to our community or world?</a:t>
            </a:r>
          </a:p>
          <a:p>
            <a:pPr>
              <a:lnSpc>
                <a:spcPct val="100000"/>
              </a:lnSpc>
              <a:spcAft>
                <a:spcPts val="2400"/>
              </a:spcAft>
            </a:pPr>
            <a:r>
              <a:rPr lang="en-US" sz="2600" dirty="0" smtClean="0"/>
              <a:t>What </a:t>
            </a:r>
            <a:r>
              <a:rPr lang="en-US" sz="2600" dirty="0"/>
              <a:t>other organizations are working on related issues? Are any of them doing it in a way that is similar enough to what we want to do to result in real – or perceived – duplication? </a:t>
            </a:r>
          </a:p>
          <a:p>
            <a:pPr>
              <a:lnSpc>
                <a:spcPct val="100000"/>
              </a:lnSpc>
              <a:spcAft>
                <a:spcPts val="2400"/>
              </a:spcAft>
            </a:pPr>
            <a:r>
              <a:rPr lang="en-US" sz="2600" dirty="0" smtClean="0"/>
              <a:t>If </a:t>
            </a:r>
            <a:r>
              <a:rPr lang="en-US" sz="2600" dirty="0"/>
              <a:t>we created a new organization, are there organizations that would likely be made weaker as a result? Would we be competing for the same resources or constituents? </a:t>
            </a:r>
          </a:p>
          <a:p>
            <a:pPr>
              <a:lnSpc>
                <a:spcPct val="100000"/>
              </a:lnSpc>
              <a:spcAft>
                <a:spcPts val="2400"/>
              </a:spcAft>
            </a:pPr>
            <a:r>
              <a:rPr lang="en-US" sz="2600" dirty="0" smtClean="0"/>
              <a:t>Could </a:t>
            </a:r>
            <a:r>
              <a:rPr lang="en-US" sz="2600" dirty="0"/>
              <a:t>we make the case to a donor or funder that we are creating something of new benefit?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35000" y="1219200"/>
            <a:ext cx="11734800" cy="0"/>
          </a:xfrm>
          <a:prstGeom prst="line">
            <a:avLst/>
          </a:prstGeom>
          <a:noFill/>
          <a:ln w="50800" cap="flat">
            <a:solidFill>
              <a:srgbClr val="56B7BB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4" name="Group 3"/>
          <p:cNvGrpSpPr/>
          <p:nvPr/>
        </p:nvGrpSpPr>
        <p:grpSpPr>
          <a:xfrm>
            <a:off x="635000" y="1726544"/>
            <a:ext cx="4191000" cy="533400"/>
            <a:chOff x="635000" y="2514600"/>
            <a:chExt cx="4191000" cy="533400"/>
          </a:xfrm>
        </p:grpSpPr>
        <p:sp>
          <p:nvSpPr>
            <p:cNvPr id="3" name="Rectangle 2"/>
            <p:cNvSpPr/>
            <p:nvPr/>
          </p:nvSpPr>
          <p:spPr>
            <a:xfrm>
              <a:off x="635000" y="2514600"/>
              <a:ext cx="4191000" cy="533400"/>
            </a:xfrm>
            <a:prstGeom prst="rect">
              <a:avLst/>
            </a:prstGeom>
            <a:solidFill>
              <a:srgbClr val="FD7A49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635000" y="2561431"/>
              <a:ext cx="4114800" cy="4103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spc="0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Helvetica"/>
                  <a:ea typeface="+mn-ea"/>
                  <a:cs typeface="Helvetica"/>
                  <a:sym typeface="Calibri"/>
                </a:rPr>
                <a:t>QUESTIONS FOR DISCUSSION</a:t>
              </a:r>
              <a:endParaRPr kumimoji="0" lang="en-US" sz="20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ea typeface="+mn-ea"/>
                <a:cs typeface="Helvetica"/>
                <a:sym typeface="Calibri"/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8686800"/>
            <a:ext cx="3810000" cy="769215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/>
          </p:cNvSpPr>
          <p:nvPr>
            <p:ph type="title"/>
          </p:nvPr>
        </p:nvSpPr>
        <p:spPr>
          <a:xfrm>
            <a:off x="557784" y="228600"/>
            <a:ext cx="1109980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4400" b="0" dirty="0" smtClean="0"/>
              <a:t>Could we work with another organization?</a:t>
            </a:r>
            <a:endParaRPr lang="en-US" sz="4400" b="0" dirty="0"/>
          </a:p>
        </p:txBody>
      </p:sp>
      <p:sp>
        <p:nvSpPr>
          <p:cNvPr id="110" name="Shape 110"/>
          <p:cNvSpPr>
            <a:spLocks noGrp="1"/>
          </p:cNvSpPr>
          <p:nvPr>
            <p:ph type="body" idx="1"/>
          </p:nvPr>
        </p:nvSpPr>
        <p:spPr>
          <a:xfrm>
            <a:off x="557784" y="2590800"/>
            <a:ext cx="11099800" cy="5715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lvl="0">
              <a:lnSpc>
                <a:spcPct val="100000"/>
              </a:lnSpc>
              <a:spcAft>
                <a:spcPts val="3000"/>
              </a:spcAft>
            </a:pPr>
            <a:r>
              <a:rPr lang="en-US" sz="3600" dirty="0" smtClean="0"/>
              <a:t>What </a:t>
            </a:r>
            <a:r>
              <a:rPr lang="en-US" sz="3600" dirty="0"/>
              <a:t>organizations are working on similar issues? </a:t>
            </a:r>
          </a:p>
          <a:p>
            <a:pPr lvl="0">
              <a:lnSpc>
                <a:spcPct val="100000"/>
              </a:lnSpc>
              <a:spcAft>
                <a:spcPts val="3000"/>
              </a:spcAft>
            </a:pPr>
            <a:r>
              <a:rPr lang="en-US" sz="3600" dirty="0" smtClean="0"/>
              <a:t>Would </a:t>
            </a:r>
            <a:r>
              <a:rPr lang="en-US" sz="3600" dirty="0"/>
              <a:t>our idea or program add value or fill a gap for any existing organizations?</a:t>
            </a:r>
          </a:p>
          <a:p>
            <a:pPr lvl="0">
              <a:lnSpc>
                <a:spcPct val="100000"/>
              </a:lnSpc>
              <a:spcAft>
                <a:spcPts val="3000"/>
              </a:spcAft>
            </a:pPr>
            <a:r>
              <a:rPr lang="en-US" sz="3600" dirty="0" smtClean="0"/>
              <a:t>Have </a:t>
            </a:r>
            <a:r>
              <a:rPr lang="en-US" sz="3600" dirty="0"/>
              <a:t>we spoken with them about our ideas and </a:t>
            </a:r>
            <a:r>
              <a:rPr lang="en-US" sz="3600" dirty="0" smtClean="0"/>
              <a:t>the possibility of working</a:t>
            </a:r>
            <a:r>
              <a:rPr lang="en-US" sz="3600" dirty="0" smtClean="0"/>
              <a:t> </a:t>
            </a:r>
            <a:r>
              <a:rPr lang="en-US" sz="3600" dirty="0"/>
              <a:t>together?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635000" y="1295400"/>
            <a:ext cx="11734800" cy="0"/>
          </a:xfrm>
          <a:prstGeom prst="line">
            <a:avLst/>
          </a:prstGeom>
          <a:noFill/>
          <a:ln w="50800" cap="flat">
            <a:solidFill>
              <a:srgbClr val="56B7BB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9" name="Group 8"/>
          <p:cNvGrpSpPr/>
          <p:nvPr/>
        </p:nvGrpSpPr>
        <p:grpSpPr>
          <a:xfrm>
            <a:off x="635000" y="1752600"/>
            <a:ext cx="4191000" cy="533400"/>
            <a:chOff x="635000" y="2514600"/>
            <a:chExt cx="4191000" cy="533400"/>
          </a:xfrm>
        </p:grpSpPr>
        <p:sp>
          <p:nvSpPr>
            <p:cNvPr id="10" name="Rectangle 9"/>
            <p:cNvSpPr/>
            <p:nvPr/>
          </p:nvSpPr>
          <p:spPr>
            <a:xfrm>
              <a:off x="635000" y="2514600"/>
              <a:ext cx="4191000" cy="533400"/>
            </a:xfrm>
            <a:prstGeom prst="rect">
              <a:avLst/>
            </a:prstGeom>
            <a:solidFill>
              <a:srgbClr val="FD7A49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35000" y="2561431"/>
              <a:ext cx="4114800" cy="4103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spc="0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Helvetica"/>
                  <a:ea typeface="+mn-ea"/>
                  <a:cs typeface="Helvetica"/>
                  <a:sym typeface="Calibri"/>
                </a:rPr>
                <a:t>QUESTIONS FOR DISCUSSION</a:t>
              </a:r>
              <a:endParaRPr kumimoji="0" lang="en-US" sz="20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ea typeface="+mn-ea"/>
                <a:cs typeface="Helvetica"/>
                <a:sym typeface="Calibri"/>
              </a:endParaRPr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8686800"/>
            <a:ext cx="3810000" cy="769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9018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/>
          </p:cNvSpPr>
          <p:nvPr>
            <p:ph type="title"/>
          </p:nvPr>
        </p:nvSpPr>
        <p:spPr>
          <a:xfrm>
            <a:off x="558800" y="228600"/>
            <a:ext cx="121920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4300" b="0" dirty="0" smtClean="0"/>
              <a:t>Do we know what it will take to start a new nonprofit?</a:t>
            </a:r>
            <a:endParaRPr lang="en-US" sz="4300" b="0" dirty="0"/>
          </a:p>
        </p:txBody>
      </p:sp>
      <p:sp>
        <p:nvSpPr>
          <p:cNvPr id="110" name="Shape 110"/>
          <p:cNvSpPr>
            <a:spLocks noGrp="1"/>
          </p:cNvSpPr>
          <p:nvPr>
            <p:ph type="body" idx="1"/>
          </p:nvPr>
        </p:nvSpPr>
        <p:spPr>
          <a:xfrm>
            <a:off x="635000" y="2286000"/>
            <a:ext cx="11734800" cy="60198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lnSpc>
                <a:spcPct val="90000"/>
              </a:lnSpc>
              <a:spcAft>
                <a:spcPts val="3000"/>
              </a:spcAft>
            </a:pPr>
            <a:r>
              <a:rPr lang="en-US" sz="2600" dirty="0" smtClean="0"/>
              <a:t>Do </a:t>
            </a:r>
            <a:r>
              <a:rPr lang="en-US" sz="2600" dirty="0"/>
              <a:t>we have the financial resources we need to support and sustain our work while we get up and running? </a:t>
            </a:r>
          </a:p>
          <a:p>
            <a:pPr lvl="0">
              <a:lnSpc>
                <a:spcPct val="90000"/>
              </a:lnSpc>
              <a:spcAft>
                <a:spcPts val="3000"/>
              </a:spcAft>
            </a:pPr>
            <a:r>
              <a:rPr lang="en-US" sz="2600" dirty="0" smtClean="0"/>
              <a:t>Are </a:t>
            </a:r>
            <a:r>
              <a:rPr lang="en-US" sz="2600" dirty="0"/>
              <a:t>there individuals who care enough about what we’re doing that they will fund it for the first year while we’re building our reputation and cultivating additional support?</a:t>
            </a:r>
          </a:p>
          <a:p>
            <a:pPr lvl="0">
              <a:lnSpc>
                <a:spcPct val="90000"/>
              </a:lnSpc>
              <a:spcAft>
                <a:spcPts val="3000"/>
              </a:spcAft>
            </a:pPr>
            <a:r>
              <a:rPr lang="en-US" sz="2600" dirty="0" smtClean="0"/>
              <a:t>Do </a:t>
            </a:r>
            <a:r>
              <a:rPr lang="en-US" sz="2600" dirty="0"/>
              <a:t>we have a committed leader – or group of leaders – who will stick with this organization as we get it off the ground, even if that’s on a volunteer basis?</a:t>
            </a:r>
          </a:p>
          <a:p>
            <a:pPr lvl="0">
              <a:lnSpc>
                <a:spcPct val="90000"/>
              </a:lnSpc>
              <a:spcAft>
                <a:spcPts val="3000"/>
              </a:spcAft>
            </a:pPr>
            <a:r>
              <a:rPr lang="en-US" sz="2600" dirty="0" smtClean="0"/>
              <a:t>Do </a:t>
            </a:r>
            <a:r>
              <a:rPr lang="en-US" sz="2600" dirty="0"/>
              <a:t>we have a strong group of leaders who will be willing to serve as volunteer board members, and be both financially and legally responsible for our organization? </a:t>
            </a:r>
          </a:p>
          <a:p>
            <a:pPr lvl="0">
              <a:lnSpc>
                <a:spcPct val="90000"/>
              </a:lnSpc>
              <a:spcAft>
                <a:spcPts val="3000"/>
              </a:spcAft>
            </a:pPr>
            <a:r>
              <a:rPr lang="en-US" sz="2600" dirty="0" smtClean="0"/>
              <a:t>Are </a:t>
            </a:r>
            <a:r>
              <a:rPr lang="en-US" sz="2600" dirty="0"/>
              <a:t>we familiar with the paperwork and filings that will be required to formally incorporate as a nonprofit with the IRS and our state, and the costs associated with that?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58800" y="1143000"/>
            <a:ext cx="11734800" cy="0"/>
          </a:xfrm>
          <a:prstGeom prst="line">
            <a:avLst/>
          </a:prstGeom>
          <a:noFill/>
          <a:ln w="50800" cap="flat">
            <a:solidFill>
              <a:srgbClr val="56B7BB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6" name="Group 5"/>
          <p:cNvGrpSpPr/>
          <p:nvPr/>
        </p:nvGrpSpPr>
        <p:grpSpPr>
          <a:xfrm>
            <a:off x="558800" y="1456531"/>
            <a:ext cx="4191000" cy="533400"/>
            <a:chOff x="635000" y="2514600"/>
            <a:chExt cx="4191000" cy="533400"/>
          </a:xfrm>
        </p:grpSpPr>
        <p:sp>
          <p:nvSpPr>
            <p:cNvPr id="7" name="Rectangle 6"/>
            <p:cNvSpPr/>
            <p:nvPr/>
          </p:nvSpPr>
          <p:spPr>
            <a:xfrm>
              <a:off x="635000" y="2514600"/>
              <a:ext cx="4191000" cy="533400"/>
            </a:xfrm>
            <a:prstGeom prst="rect">
              <a:avLst/>
            </a:prstGeom>
            <a:solidFill>
              <a:srgbClr val="FD7A49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35000" y="2561431"/>
              <a:ext cx="4114800" cy="4103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spc="0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Helvetica"/>
                  <a:ea typeface="+mn-ea"/>
                  <a:cs typeface="Helvetica"/>
                  <a:sym typeface="Calibri"/>
                </a:rPr>
                <a:t>QUESTIONS FOR DISCUSSION</a:t>
              </a:r>
              <a:endParaRPr kumimoji="0" lang="en-US" sz="20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ea typeface="+mn-ea"/>
                <a:cs typeface="Helvetica"/>
                <a:sym typeface="Calibri"/>
              </a:endParaRPr>
            </a:p>
          </p:txBody>
        </p:sp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8686800"/>
            <a:ext cx="3810000" cy="769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9771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10"/>
          <p:cNvSpPr txBox="1">
            <a:spLocks/>
          </p:cNvSpPr>
          <p:nvPr/>
        </p:nvSpPr>
        <p:spPr>
          <a:xfrm>
            <a:off x="635000" y="1371601"/>
            <a:ext cx="11963400" cy="51053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Autofit/>
          </a:bodyPr>
          <a:lstStyle>
            <a:lvl1pPr marL="296333" marR="0" indent="-296333" algn="l" defTabSz="584200" rtl="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Tx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2B4051"/>
                </a:solidFill>
                <a:uFillTx/>
                <a:latin typeface="Corbel"/>
                <a:ea typeface="Corbel"/>
                <a:cs typeface="Corbel"/>
                <a:sym typeface="Calibri"/>
              </a:defRPr>
            </a:lvl1pPr>
            <a:lvl2pPr marL="740833" marR="0" indent="-296333" algn="l" defTabSz="584200" rtl="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Tx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2B4051"/>
                </a:solidFill>
                <a:uFillTx/>
                <a:latin typeface="Corbel"/>
                <a:ea typeface="Corbel"/>
                <a:cs typeface="Corbel"/>
                <a:sym typeface="Calibri"/>
              </a:defRPr>
            </a:lvl2pPr>
            <a:lvl3pPr marL="1185333" marR="0" indent="-296333" algn="l" defTabSz="584200" rtl="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Tx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2B4051"/>
                </a:solidFill>
                <a:uFillTx/>
                <a:latin typeface="Corbel"/>
                <a:ea typeface="Corbel"/>
                <a:cs typeface="Corbel"/>
                <a:sym typeface="Calibri"/>
              </a:defRPr>
            </a:lvl3pPr>
            <a:lvl4pPr marL="1629833" marR="0" indent="-296333" algn="l" defTabSz="584200" rtl="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Tx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2B4051"/>
                </a:solidFill>
                <a:uFillTx/>
                <a:latin typeface="Corbel"/>
                <a:ea typeface="Corbel"/>
                <a:cs typeface="Corbel"/>
                <a:sym typeface="Calibri"/>
              </a:defRPr>
            </a:lvl4pPr>
            <a:lvl5pPr marL="2074333" marR="0" indent="-296333" algn="l" defTabSz="584200" rtl="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Tx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2B4051"/>
                </a:solidFill>
                <a:uFillTx/>
                <a:latin typeface="Corbel"/>
                <a:ea typeface="Corbel"/>
                <a:cs typeface="Corbel"/>
                <a:sym typeface="Calibri"/>
              </a:defRPr>
            </a:lvl5pPr>
            <a:lvl6pPr marL="2518833" marR="0" indent="-296333" algn="l" defTabSz="584200" rtl="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B2C30"/>
              </a:buClr>
              <a:buSzPct val="75000"/>
              <a:buFontTx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2B4051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2963333" marR="0" indent="-296333" algn="l" defTabSz="584200" rtl="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B2C30"/>
              </a:buClr>
              <a:buSzPct val="75000"/>
              <a:buFontTx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2B4051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407833" marR="0" indent="-296333" algn="l" defTabSz="584200" rtl="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B2C30"/>
              </a:buClr>
              <a:buSzPct val="75000"/>
              <a:buFontTx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2B4051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3852333" marR="0" indent="-296333" algn="l" defTabSz="584200" rtl="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B2C30"/>
              </a:buClr>
              <a:buSzPct val="75000"/>
              <a:buFontTx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2B4051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0" lvl="0" indent="0">
              <a:lnSpc>
                <a:spcPct val="100000"/>
              </a:lnSpc>
              <a:spcAft>
                <a:spcPts val="1800"/>
              </a:spcAft>
              <a:buNone/>
            </a:pPr>
            <a:r>
              <a:rPr lang="en-US" sz="2600" dirty="0"/>
              <a:t>By partnering with a </a:t>
            </a:r>
            <a:r>
              <a:rPr lang="en-US" sz="2600" u="sng" dirty="0">
                <a:solidFill>
                  <a:schemeClr val="accent1"/>
                </a:solidFill>
              </a:rPr>
              <a:t>fiscal sponsor</a:t>
            </a:r>
            <a:r>
              <a:rPr lang="en-US" sz="2600" dirty="0"/>
              <a:t>, you don’t have to go through the formal process of founding a new nonprofit, incorporating with the IRS, or forming a governing board. Instead, you can operate as a project under the banner of another organization. This has many potential benefits, </a:t>
            </a:r>
            <a:r>
              <a:rPr lang="en-US" sz="2600" dirty="0" smtClean="0"/>
              <a:t>including the following:</a:t>
            </a:r>
            <a:endParaRPr lang="en-US" sz="2600" dirty="0"/>
          </a:p>
          <a:p>
            <a:pPr lvl="1">
              <a:lnSpc>
                <a:spcPct val="100000"/>
              </a:lnSpc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en-US" sz="2600" dirty="0"/>
              <a:t>Enabling a founding group of leaders to test </a:t>
            </a:r>
            <a:r>
              <a:rPr lang="en-US" sz="2600" dirty="0" smtClean="0"/>
              <a:t>the </a:t>
            </a:r>
            <a:r>
              <a:rPr lang="en-US" sz="2600" dirty="0"/>
              <a:t>model or programs prior to formally launching a new organization.</a:t>
            </a:r>
          </a:p>
          <a:p>
            <a:pPr lvl="1">
              <a:lnSpc>
                <a:spcPct val="100000"/>
              </a:lnSpc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en-US" sz="2600" dirty="0"/>
              <a:t>Focusing early efforts on the program, rather than building organizational infrastructure.</a:t>
            </a:r>
          </a:p>
          <a:p>
            <a:pPr lvl="1">
              <a:lnSpc>
                <a:spcPct val="100000"/>
              </a:lnSpc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en-US" sz="2600" dirty="0"/>
              <a:t>Making it easier to partner with another organization in the future, as it would not require a merger to do so.</a:t>
            </a:r>
          </a:p>
          <a:p>
            <a:pPr hangingPunct="1">
              <a:lnSpc>
                <a:spcPct val="90000"/>
              </a:lnSpc>
              <a:spcAft>
                <a:spcPts val="2400"/>
              </a:spcAft>
            </a:pPr>
            <a:endParaRPr lang="en-US" sz="2000" dirty="0" smtClean="0"/>
          </a:p>
          <a:p>
            <a:pPr hangingPunct="1">
              <a:lnSpc>
                <a:spcPct val="90000"/>
              </a:lnSpc>
              <a:spcAft>
                <a:spcPts val="2400"/>
              </a:spcAft>
            </a:pP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6883400" y="6002139"/>
            <a:ext cx="5562600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6000" b="0" i="0" u="none" strike="noStrike" cap="none" spc="0" normalizeH="0" baseline="0" dirty="0">
              <a:ln>
                <a:noFill/>
              </a:ln>
              <a:solidFill>
                <a:srgbClr val="CB2C3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635000" y="6514902"/>
            <a:ext cx="11734800" cy="0"/>
          </a:xfrm>
          <a:prstGeom prst="line">
            <a:avLst/>
          </a:prstGeom>
          <a:noFill/>
          <a:ln w="50800" cap="flat">
            <a:solidFill>
              <a:srgbClr val="56B7BB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" name="Oval 14"/>
          <p:cNvSpPr/>
          <p:nvPr/>
        </p:nvSpPr>
        <p:spPr>
          <a:xfrm>
            <a:off x="5816600" y="6019800"/>
            <a:ext cx="1066800" cy="1066800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pic>
        <p:nvPicPr>
          <p:cNvPr id="16" name="Picture 15" descr="arrow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69000" y="6133902"/>
            <a:ext cx="743712" cy="74371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8686800"/>
            <a:ext cx="3810000" cy="769215"/>
          </a:xfrm>
          <a:prstGeom prst="rect">
            <a:avLst/>
          </a:prstGeom>
        </p:spPr>
      </p:pic>
      <p:sp>
        <p:nvSpPr>
          <p:cNvPr id="25" name="Shape 109"/>
          <p:cNvSpPr>
            <a:spLocks noGrp="1"/>
          </p:cNvSpPr>
          <p:nvPr>
            <p:ph type="title"/>
          </p:nvPr>
        </p:nvSpPr>
        <p:spPr>
          <a:xfrm>
            <a:off x="557784" y="228600"/>
            <a:ext cx="12447016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4400" b="0" dirty="0" smtClean="0"/>
              <a:t>How </a:t>
            </a:r>
            <a:r>
              <a:rPr lang="en-US" sz="4400" b="0" dirty="0"/>
              <a:t>can we stay open to future partnerships?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635000" y="1143000"/>
            <a:ext cx="11734800" cy="0"/>
          </a:xfrm>
          <a:prstGeom prst="line">
            <a:avLst/>
          </a:prstGeom>
          <a:noFill/>
          <a:ln w="50800" cap="flat">
            <a:solidFill>
              <a:srgbClr val="56B7BB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" name="TextBox 12"/>
          <p:cNvSpPr txBox="1"/>
          <p:nvPr/>
        </p:nvSpPr>
        <p:spPr>
          <a:xfrm>
            <a:off x="1778000" y="6781800"/>
            <a:ext cx="10744200" cy="16414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>
              <a:defRPr sz="2000">
                <a:solidFill>
                  <a:srgbClr val="FFFFFF"/>
                </a:solidFill>
              </a:defRPr>
            </a:pPr>
            <a:r>
              <a:rPr lang="en-US" sz="2000" i="1" u="sng" dirty="0" smtClean="0">
                <a:solidFill>
                  <a:srgbClr val="FD7A49"/>
                </a:solidFill>
                <a:latin typeface="Corbel"/>
                <a:cs typeface="Corbel"/>
              </a:rPr>
              <a:t>Fiscal Sponsorship:</a:t>
            </a:r>
            <a:r>
              <a:rPr lang="en-US" sz="2000" dirty="0" smtClean="0">
                <a:solidFill>
                  <a:srgbClr val="FD7A49"/>
                </a:solidFill>
                <a:latin typeface="Corbel"/>
                <a:cs typeface="Corbel"/>
              </a:rPr>
              <a:t> </a:t>
            </a:r>
            <a:r>
              <a:rPr lang="en-US" sz="2000" dirty="0" smtClean="0">
                <a:solidFill>
                  <a:srgbClr val="56B7BB"/>
                </a:solidFill>
                <a:latin typeface="Corbel"/>
                <a:cs typeface="Corbel"/>
              </a:rPr>
              <a:t>Fiscal </a:t>
            </a:r>
            <a:r>
              <a:rPr lang="en-US" sz="2000" dirty="0">
                <a:solidFill>
                  <a:srgbClr val="56B7BB"/>
                </a:solidFill>
                <a:latin typeface="Corbel"/>
                <a:cs typeface="Corbel"/>
              </a:rPr>
              <a:t>sponsorship is a practice that has evolved as an effective and efficient means of starting new charitable initiatives, delivering public services, and seeding social movements. </a:t>
            </a:r>
            <a:r>
              <a:rPr lang="en-US" sz="2000" dirty="0" smtClean="0">
                <a:solidFill>
                  <a:srgbClr val="56B7BB"/>
                </a:solidFill>
                <a:latin typeface="Corbel"/>
                <a:cs typeface="Corbel"/>
              </a:rPr>
              <a:t> </a:t>
            </a:r>
            <a:br>
              <a:rPr lang="en-US" sz="2000" dirty="0" smtClean="0">
                <a:solidFill>
                  <a:srgbClr val="56B7BB"/>
                </a:solidFill>
                <a:latin typeface="Corbel"/>
                <a:cs typeface="Corbel"/>
              </a:rPr>
            </a:br>
            <a:r>
              <a:rPr lang="en-US" sz="2000" dirty="0" smtClean="0">
                <a:solidFill>
                  <a:srgbClr val="56B7BB"/>
                </a:solidFill>
                <a:latin typeface="Corbel"/>
                <a:cs typeface="Corbel"/>
              </a:rPr>
              <a:t>Fiscal </a:t>
            </a:r>
            <a:r>
              <a:rPr lang="en-US" sz="2000" dirty="0">
                <a:solidFill>
                  <a:srgbClr val="56B7BB"/>
                </a:solidFill>
                <a:latin typeface="Corbel"/>
                <a:cs typeface="Corbel"/>
              </a:rPr>
              <a:t>sponsors are nonprofits that enable the movement of resources from funders and donors to projects, activities, ideas, and organizations that share the fiscal sponsor’s mission.</a:t>
            </a:r>
          </a:p>
          <a:p>
            <a:pPr algn="l">
              <a:defRPr sz="2000">
                <a:solidFill>
                  <a:srgbClr val="FFFFFF"/>
                </a:solidFill>
              </a:defRPr>
            </a:pPr>
            <a:endParaRPr lang="en-US" sz="2000" dirty="0">
              <a:solidFill>
                <a:srgbClr val="56B7BB"/>
              </a:solidFill>
              <a:latin typeface="Corbel"/>
              <a:cs typeface="Corbel"/>
            </a:endParaRPr>
          </a:p>
        </p:txBody>
      </p:sp>
      <p:pic>
        <p:nvPicPr>
          <p:cNvPr id="20" name="Picture 19" descr="define-icon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" y="7011888"/>
            <a:ext cx="1014984" cy="101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0069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0" dirty="0" smtClean="0"/>
              <a:t>Final Considerations</a:t>
            </a:r>
            <a:endParaRPr lang="en-US" sz="4800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800" y="1295400"/>
            <a:ext cx="11099800" cy="464820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Aft>
                <a:spcPts val="2400"/>
              </a:spcAft>
            </a:pPr>
            <a:r>
              <a:rPr lang="en-US" dirty="0" smtClean="0"/>
              <a:t>Before starting </a:t>
            </a:r>
            <a:r>
              <a:rPr lang="en-US" dirty="0"/>
              <a:t>a new nonprofit, </a:t>
            </a:r>
            <a:r>
              <a:rPr lang="en-US" dirty="0" smtClean="0"/>
              <a:t>we should make </a:t>
            </a:r>
            <a:r>
              <a:rPr lang="en-US" dirty="0"/>
              <a:t>sure that </a:t>
            </a:r>
            <a:r>
              <a:rPr lang="en-US" dirty="0" smtClean="0"/>
              <a:t>we </a:t>
            </a:r>
            <a:r>
              <a:rPr lang="en-US" dirty="0"/>
              <a:t>will be meeting an unmet need, rather than duplicating or competing with a nonprofit that’s already in existence.</a:t>
            </a:r>
          </a:p>
          <a:p>
            <a:pPr>
              <a:lnSpc>
                <a:spcPct val="100000"/>
              </a:lnSpc>
              <a:spcAft>
                <a:spcPts val="2400"/>
              </a:spcAft>
            </a:pPr>
            <a:r>
              <a:rPr lang="en-US" dirty="0" smtClean="0"/>
              <a:t>There </a:t>
            </a:r>
            <a:r>
              <a:rPr lang="en-US" dirty="0"/>
              <a:t>may be opportunities to work with an existing nonprofit organization in a way that builds on </a:t>
            </a:r>
            <a:r>
              <a:rPr lang="en-US" dirty="0" smtClean="0"/>
              <a:t>our </a:t>
            </a:r>
            <a:r>
              <a:rPr lang="en-US" dirty="0"/>
              <a:t>innovation and their capacity and reputation. </a:t>
            </a:r>
          </a:p>
          <a:p>
            <a:pPr>
              <a:lnSpc>
                <a:spcPct val="100000"/>
              </a:lnSpc>
              <a:spcAft>
                <a:spcPts val="2400"/>
              </a:spcAft>
            </a:pPr>
            <a:r>
              <a:rPr lang="en-US" dirty="0" smtClean="0"/>
              <a:t>Make </a:t>
            </a:r>
            <a:r>
              <a:rPr lang="en-US" dirty="0"/>
              <a:t>sure </a:t>
            </a:r>
            <a:r>
              <a:rPr lang="en-US" dirty="0" smtClean="0"/>
              <a:t>we </a:t>
            </a:r>
            <a:r>
              <a:rPr lang="en-US" dirty="0"/>
              <a:t>know what it will really take to get a new nonprofit off the ground, and that </a:t>
            </a:r>
            <a:r>
              <a:rPr lang="en-US" dirty="0" smtClean="0"/>
              <a:t>we’re </a:t>
            </a:r>
            <a:r>
              <a:rPr lang="en-US" dirty="0"/>
              <a:t>ready to make that commitment.</a:t>
            </a:r>
          </a:p>
          <a:p>
            <a:pPr>
              <a:lnSpc>
                <a:spcPct val="100000"/>
              </a:lnSpc>
              <a:spcAft>
                <a:spcPts val="2400"/>
              </a:spcAft>
            </a:pPr>
            <a:r>
              <a:rPr lang="en-US" dirty="0" smtClean="0"/>
              <a:t>We should also consider </a:t>
            </a:r>
            <a:r>
              <a:rPr lang="en-US" dirty="0"/>
              <a:t>the possibility of working with a fiscal sponsor while </a:t>
            </a:r>
            <a:r>
              <a:rPr lang="en-US" dirty="0" smtClean="0"/>
              <a:t>we </a:t>
            </a:r>
            <a:r>
              <a:rPr lang="en-US" dirty="0"/>
              <a:t>build </a:t>
            </a:r>
            <a:r>
              <a:rPr lang="en-US" dirty="0" smtClean="0"/>
              <a:t>our </a:t>
            </a:r>
            <a:r>
              <a:rPr lang="en-US" dirty="0"/>
              <a:t>program, which will make it easier to incorporate into another organization if </a:t>
            </a:r>
            <a:r>
              <a:rPr lang="en-US" dirty="0" smtClean="0"/>
              <a:t>we </a:t>
            </a:r>
            <a:r>
              <a:rPr lang="en-US" dirty="0"/>
              <a:t>decide to do that in the future. </a:t>
            </a:r>
          </a:p>
          <a:p>
            <a:pPr>
              <a:lnSpc>
                <a:spcPct val="100000"/>
              </a:lnSpc>
              <a:spcAft>
                <a:spcPts val="2400"/>
              </a:spcAft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35000" y="1219200"/>
            <a:ext cx="11734800" cy="0"/>
          </a:xfrm>
          <a:prstGeom prst="line">
            <a:avLst/>
          </a:prstGeom>
          <a:noFill/>
          <a:ln w="50800" cap="flat">
            <a:solidFill>
              <a:srgbClr val="56B7BB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" name="Straight Connector 5"/>
          <p:cNvCxnSpPr/>
          <p:nvPr/>
        </p:nvCxnSpPr>
        <p:spPr>
          <a:xfrm>
            <a:off x="635000" y="6096000"/>
            <a:ext cx="11734800" cy="0"/>
          </a:xfrm>
          <a:prstGeom prst="line">
            <a:avLst/>
          </a:prstGeom>
          <a:noFill/>
          <a:ln w="50800" cap="flat">
            <a:solidFill>
              <a:srgbClr val="56B7BB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" name="Oval 6"/>
          <p:cNvSpPr/>
          <p:nvPr/>
        </p:nvSpPr>
        <p:spPr>
          <a:xfrm>
            <a:off x="5816600" y="5562600"/>
            <a:ext cx="1066800" cy="1066800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pic>
        <p:nvPicPr>
          <p:cNvPr id="8" name="Picture 7" descr="arrow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69000" y="5715000"/>
            <a:ext cx="743712" cy="74371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78000" y="6799421"/>
            <a:ext cx="10744200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>
              <a:defRPr sz="2000">
                <a:solidFill>
                  <a:srgbClr val="FFFFFF"/>
                </a:solidFill>
              </a:defRPr>
            </a:pPr>
            <a:r>
              <a:rPr lang="en-US" sz="2400" dirty="0" smtClean="0">
                <a:solidFill>
                  <a:srgbClr val="56B7BB"/>
                </a:solidFill>
                <a:latin typeface="Corbel"/>
                <a:ea typeface="Corbel"/>
                <a:cs typeface="Corbel"/>
              </a:rPr>
              <a:t>For </a:t>
            </a:r>
            <a:r>
              <a:rPr lang="en-US" sz="2400" dirty="0">
                <a:solidFill>
                  <a:srgbClr val="56B7BB"/>
                </a:solidFill>
                <a:latin typeface="Corbel"/>
                <a:ea typeface="Corbel"/>
                <a:cs typeface="Corbel"/>
              </a:rPr>
              <a:t>more information on how organizations are exploring greater impact through strategic alliances and restructuring, visit </a:t>
            </a:r>
            <a:r>
              <a:rPr lang="en-US" sz="2400" u="sng" dirty="0" smtClean="0">
                <a:latin typeface="Corbel"/>
                <a:ea typeface="Corbel"/>
                <a:cs typeface="Corbel"/>
                <a:hlinkClick r:id="rId3"/>
              </a:rPr>
              <a:t>www.thepowerofpossibility.org</a:t>
            </a:r>
            <a:r>
              <a:rPr lang="en-US" sz="2400" dirty="0">
                <a:latin typeface="Corbel"/>
                <a:ea typeface="Corbel"/>
                <a:cs typeface="Corbel"/>
              </a:rPr>
              <a:t>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" y="6705600"/>
            <a:ext cx="1014984" cy="101498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8686800"/>
            <a:ext cx="3810000" cy="769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04573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PoP">
      <a:dk1>
        <a:srgbClr val="55565A"/>
      </a:dk1>
      <a:lt1>
        <a:srgbClr val="A6A6A6"/>
      </a:lt1>
      <a:dk2>
        <a:srgbClr val="2F4145"/>
      </a:dk2>
      <a:lt2>
        <a:srgbClr val="EEECE1"/>
      </a:lt2>
      <a:accent1>
        <a:srgbClr val="FD7A49"/>
      </a:accent1>
      <a:accent2>
        <a:srgbClr val="56B7BB"/>
      </a:accent2>
      <a:accent3>
        <a:srgbClr val="8AABC3"/>
      </a:accent3>
      <a:accent4>
        <a:srgbClr val="FD9D7B"/>
      </a:accent4>
      <a:accent5>
        <a:srgbClr val="AFDDDF"/>
      </a:accent5>
      <a:accent6>
        <a:srgbClr val="BACDDC"/>
      </a:accent6>
      <a:hlink>
        <a:srgbClr val="FD7A49"/>
      </a:hlink>
      <a:folHlink>
        <a:srgbClr val="BA3202"/>
      </a:folHlink>
    </a:clrScheme>
    <a:fontScheme name="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6000" b="0" i="0" u="none" strike="noStrike" cap="none" spc="0" normalizeH="0" baseline="0">
            <a:ln>
              <a:noFill/>
            </a:ln>
            <a:solidFill>
              <a:srgbClr val="CB2C3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White">
  <a:themeElements>
    <a:clrScheme name="PoP">
      <a:dk1>
        <a:srgbClr val="55565A"/>
      </a:dk1>
      <a:lt1>
        <a:srgbClr val="A6A6A6"/>
      </a:lt1>
      <a:dk2>
        <a:srgbClr val="2F4145"/>
      </a:dk2>
      <a:lt2>
        <a:srgbClr val="EEECE1"/>
      </a:lt2>
      <a:accent1>
        <a:srgbClr val="FD7A49"/>
      </a:accent1>
      <a:accent2>
        <a:srgbClr val="56B7BB"/>
      </a:accent2>
      <a:accent3>
        <a:srgbClr val="8AABC3"/>
      </a:accent3>
      <a:accent4>
        <a:srgbClr val="FD9D7B"/>
      </a:accent4>
      <a:accent5>
        <a:srgbClr val="AFDDDF"/>
      </a:accent5>
      <a:accent6>
        <a:srgbClr val="BACDDC"/>
      </a:accent6>
      <a:hlink>
        <a:srgbClr val="FD7A49"/>
      </a:hlink>
      <a:folHlink>
        <a:srgbClr val="BA3202"/>
      </a:folHlink>
    </a:clrScheme>
    <a:fontScheme name="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6000" b="0" i="0" u="none" strike="noStrike" cap="none" spc="0" normalizeH="0" baseline="0">
            <a:ln>
              <a:noFill/>
            </a:ln>
            <a:solidFill>
              <a:srgbClr val="CB2C3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6000" b="0" i="0" u="none" strike="noStrike" cap="none" spc="0" normalizeH="0" baseline="0">
            <a:ln>
              <a:noFill/>
            </a:ln>
            <a:solidFill>
              <a:srgbClr val="CB2C3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1611</TotalTime>
  <Words>829</Words>
  <Application>Microsoft Office PowerPoint</Application>
  <PresentationFormat>Custom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White</vt:lpstr>
      <vt:lpstr>1_White</vt:lpstr>
      <vt:lpstr>PowerPoint Presentation</vt:lpstr>
      <vt:lpstr>Why now?</vt:lpstr>
      <vt:lpstr>Would we be meeting an unmet need?</vt:lpstr>
      <vt:lpstr>Could we work with another organization?</vt:lpstr>
      <vt:lpstr>Do we know what it will take to start a new nonprofit?</vt:lpstr>
      <vt:lpstr>How can we stay open to future partnerships?</vt:lpstr>
      <vt:lpstr>Final Considerations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Judy Reckelhoff</dc:creator>
  <cp:lastModifiedBy>Anne Atwood Mead</cp:lastModifiedBy>
  <cp:revision>47</cp:revision>
  <cp:lastPrinted>2017-01-30T16:38:51Z</cp:lastPrinted>
  <dcterms:modified xsi:type="dcterms:W3CDTF">2017-02-08T15:59:38Z</dcterms:modified>
</cp:coreProperties>
</file>